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08" r:id="rId1"/>
  </p:sldMasterIdLst>
  <p:notesMasterIdLst>
    <p:notesMasterId r:id="rId6"/>
  </p:notesMasterIdLst>
  <p:handoutMasterIdLst>
    <p:handoutMasterId r:id="rId7"/>
  </p:handoutMasterIdLst>
  <p:sldIdLst>
    <p:sldId id="943" r:id="rId2"/>
    <p:sldId id="957" r:id="rId3"/>
    <p:sldId id="959" r:id="rId4"/>
    <p:sldId id="958" r:id="rId5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34922" indent="1222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71433" indent="242859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07936" indent="36349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42858" indent="48571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5718" algn="l" defTabSz="914286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2858" algn="l" defTabSz="914286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000" algn="l" defTabSz="914286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143" algn="l" defTabSz="914286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EAEFF7"/>
    <a:srgbClr val="FF0000"/>
    <a:srgbClr val="41719C"/>
    <a:srgbClr val="0070C0"/>
    <a:srgbClr val="0000FF"/>
    <a:srgbClr val="A7D9FF"/>
    <a:srgbClr val="78C8E8"/>
    <a:srgbClr val="FD5E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9086" autoAdjust="0"/>
  </p:normalViewPr>
  <p:slideViewPr>
    <p:cSldViewPr snapToGrid="0">
      <p:cViewPr varScale="1">
        <p:scale>
          <a:sx n="98" d="100"/>
          <a:sy n="98" d="100"/>
        </p:scale>
        <p:origin x="48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1"/>
            <a:ext cx="2946344" cy="496253"/>
          </a:xfrm>
          <a:prstGeom prst="rect">
            <a:avLst/>
          </a:prstGeom>
        </p:spPr>
        <p:txBody>
          <a:bodyPr vert="horz" lIns="91185" tIns="45591" rIns="91185" bIns="45591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55" y="11"/>
            <a:ext cx="2946343" cy="496253"/>
          </a:xfrm>
          <a:prstGeom prst="rect">
            <a:avLst/>
          </a:prstGeom>
        </p:spPr>
        <p:txBody>
          <a:bodyPr vert="horz" lIns="91185" tIns="45591" rIns="91185" bIns="45591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6A9261-763F-4595-9D33-6831CE5AAF44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30394"/>
            <a:ext cx="2946344" cy="496253"/>
          </a:xfrm>
          <a:prstGeom prst="rect">
            <a:avLst/>
          </a:prstGeom>
        </p:spPr>
        <p:txBody>
          <a:bodyPr vert="horz" lIns="91185" tIns="45591" rIns="91185" bIns="45591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55" y="9430394"/>
            <a:ext cx="2946343" cy="496253"/>
          </a:xfrm>
          <a:prstGeom prst="rect">
            <a:avLst/>
          </a:prstGeom>
        </p:spPr>
        <p:txBody>
          <a:bodyPr vert="horz" wrap="square" lIns="91185" tIns="45591" rIns="91185" bIns="455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8A7210-4702-46C9-8FD7-D6E0981493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552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5"/>
            <a:ext cx="2946344" cy="49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8" rIns="90992" bIns="454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55" y="5"/>
            <a:ext cx="2946343" cy="49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8" rIns="90992" bIns="454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45" y="4715202"/>
            <a:ext cx="5440993" cy="44694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8" rIns="90992" bIns="45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1979"/>
            <a:ext cx="2946344" cy="49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8" rIns="90992" bIns="454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55" y="9431979"/>
            <a:ext cx="2946343" cy="49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8" rIns="90992" bIns="454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F80509-AA4E-4882-A556-F406AECDCD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496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34922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143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07936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4285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80229" algn="l" defTabSz="6720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16276" algn="l" defTabSz="6720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2321" algn="l" defTabSz="6720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88363" algn="l" defTabSz="6720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5552"/>
            <a:chExt cx="15119350" cy="993710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92448"/>
              <a:ext cx="15119350" cy="889606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22" eaLnBrk="1" hangingPunct="1">
                <a:defRPr/>
              </a:pPr>
              <a:endParaRPr lang="ru-RU" sz="1100" b="1" kern="0" cap="all" dirty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-15552"/>
              <a:ext cx="15119350" cy="1206521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25400" dist="25400" dir="5400000" rotWithShape="0">
                <a:srgbClr val="000000">
                  <a:alpha val="4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22" eaLnBrk="1" hangingPunct="1">
                <a:defRPr/>
              </a:pPr>
              <a:endParaRPr lang="ru-RU" sz="1100" kern="0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9028306"/>
              <a:ext cx="15119350" cy="893247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25400" dist="254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txBody>
            <a:bodyPr anchor="ctr"/>
            <a:lstStyle/>
            <a:p>
              <a:pPr algn="ctr" defTabSz="435022" eaLnBrk="1" hangingPunct="1">
                <a:defRPr/>
              </a:pPr>
              <a:endParaRPr lang="ru-RU" sz="1100" kern="0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53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-5922"/>
            <a:ext cx="12192000" cy="782447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txBody>
          <a:bodyPr lIns="62852" tIns="31406" rIns="62852" bIns="31406" anchor="ctr"/>
          <a:lstStyle/>
          <a:p>
            <a:pPr algn="ctr" defTabSz="6283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Пользователь\Рабочий стол\РАБОТА\Эмблемы МЧС\56-Орел-вектор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226494"/>
            <a:ext cx="425451" cy="478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5" name="Группа 3"/>
          <p:cNvGrpSpPr>
            <a:grpSpLocks/>
          </p:cNvGrpSpPr>
          <p:nvPr userDrawn="1"/>
        </p:nvGrpSpPr>
        <p:grpSpPr bwMode="auto">
          <a:xfrm>
            <a:off x="0" y="6455840"/>
            <a:ext cx="12192000" cy="103717"/>
            <a:chOff x="0" y="6404550"/>
            <a:chExt cx="9144000" cy="457200"/>
          </a:xfrm>
        </p:grpSpPr>
        <p:sp>
          <p:nvSpPr>
            <p:cNvPr id="6" name="Прямоугольник 5"/>
            <p:cNvSpPr>
              <a:spLocks noChangeArrowheads="1"/>
            </p:cNvSpPr>
            <p:nvPr userDrawn="1"/>
          </p:nvSpPr>
          <p:spPr bwMode="auto">
            <a:xfrm>
              <a:off x="0" y="6553839"/>
              <a:ext cx="9144000" cy="158622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49289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" name="Прямоугольник 7"/>
            <p:cNvSpPr>
              <a:spLocks noChangeArrowheads="1"/>
            </p:cNvSpPr>
            <p:nvPr userDrawn="1"/>
          </p:nvSpPr>
          <p:spPr bwMode="auto">
            <a:xfrm>
              <a:off x="0" y="6712461"/>
              <a:ext cx="9144000" cy="149289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97618" y="202160"/>
            <a:ext cx="10808777" cy="571440"/>
          </a:xfrm>
          <a:prstGeom prst="rect">
            <a:avLst/>
          </a:prstGeom>
        </p:spPr>
        <p:txBody>
          <a:bodyPr lIns="62852" tIns="31406" rIns="62852" bIns="31406" anchor="ctr">
            <a:normAutofit/>
          </a:bodyPr>
          <a:lstStyle>
            <a:lvl1pPr>
              <a:lnSpc>
                <a:spcPct val="80000"/>
              </a:lnSpc>
              <a:def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11391901" y="6415617"/>
            <a:ext cx="338667" cy="177800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CCCF8E5E-4DA3-4C04-B9A1-73317D1DC97F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-5924"/>
            <a:ext cx="12192000" cy="571439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txBody>
          <a:bodyPr lIns="62852" tIns="31406" rIns="62852" bIns="31406" anchor="ctr"/>
          <a:lstStyle/>
          <a:p>
            <a:pPr algn="ctr" defTabSz="6283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b="1" kern="0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Пользователь\Рабочий стол\РАБОТА\Эмблемы МЧС\56-Орел-вектор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2" y="40229"/>
            <a:ext cx="423333" cy="478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5" name="Группа 3"/>
          <p:cNvGrpSpPr>
            <a:grpSpLocks/>
          </p:cNvGrpSpPr>
          <p:nvPr userDrawn="1"/>
        </p:nvGrpSpPr>
        <p:grpSpPr bwMode="auto">
          <a:xfrm>
            <a:off x="0" y="6669619"/>
            <a:ext cx="12192000" cy="103716"/>
            <a:chOff x="0" y="6404550"/>
            <a:chExt cx="9144000" cy="457200"/>
          </a:xfrm>
        </p:grpSpPr>
        <p:sp>
          <p:nvSpPr>
            <p:cNvPr id="6" name="Прямоугольник 5"/>
            <p:cNvSpPr>
              <a:spLocks noChangeArrowheads="1"/>
            </p:cNvSpPr>
            <p:nvPr userDrawn="1"/>
          </p:nvSpPr>
          <p:spPr bwMode="auto">
            <a:xfrm>
              <a:off x="0" y="6553841"/>
              <a:ext cx="9144000" cy="158618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49291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" name="Прямоугольник 7"/>
            <p:cNvSpPr>
              <a:spLocks noChangeArrowheads="1"/>
            </p:cNvSpPr>
            <p:nvPr userDrawn="1"/>
          </p:nvSpPr>
          <p:spPr bwMode="auto">
            <a:xfrm>
              <a:off x="0" y="6712459"/>
              <a:ext cx="9144000" cy="149291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73145" y="-5993"/>
            <a:ext cx="11527171" cy="571440"/>
          </a:xfrm>
          <a:prstGeom prst="rect">
            <a:avLst/>
          </a:prstGeom>
        </p:spPr>
        <p:txBody>
          <a:bodyPr lIns="62852" tIns="31406" rIns="62852" bIns="31406" anchor="ctr"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57153" y="6614587"/>
            <a:ext cx="338667" cy="179916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4C6B4B4A-1339-4407-A702-0BADBB9C547F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8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0" y="6457951"/>
            <a:ext cx="12192000" cy="101600"/>
            <a:chOff x="0" y="6404550"/>
            <a:chExt cx="9144000" cy="457200"/>
          </a:xfrm>
        </p:grpSpPr>
        <p:sp>
          <p:nvSpPr>
            <p:cNvPr id="3" name="Прямоугольник 2"/>
            <p:cNvSpPr>
              <a:spLocks noChangeArrowheads="1"/>
            </p:cNvSpPr>
            <p:nvPr userDrawn="1"/>
          </p:nvSpPr>
          <p:spPr bwMode="auto">
            <a:xfrm>
              <a:off x="0" y="65569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00B0F0"/>
                </a:gs>
                <a:gs pos="25000">
                  <a:srgbClr val="1F497D"/>
                </a:gs>
                <a:gs pos="50000">
                  <a:srgbClr val="0084CF"/>
                </a:gs>
                <a:gs pos="75000">
                  <a:srgbClr val="1F497D"/>
                </a:gs>
                <a:gs pos="100000">
                  <a:srgbClr val="00B0F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Прямоугольник 3"/>
            <p:cNvSpPr>
              <a:spLocks noChangeArrowheads="1"/>
            </p:cNvSpPr>
            <p:nvPr userDrawn="1"/>
          </p:nvSpPr>
          <p:spPr bwMode="auto">
            <a:xfrm>
              <a:off x="0" y="64045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" name="Прямоугольник 4"/>
            <p:cNvSpPr>
              <a:spLocks noChangeArrowheads="1"/>
            </p:cNvSpPr>
            <p:nvPr userDrawn="1"/>
          </p:nvSpPr>
          <p:spPr bwMode="auto">
            <a:xfrm>
              <a:off x="0" y="6709350"/>
              <a:ext cx="9144000" cy="152400"/>
            </a:xfrm>
            <a:prstGeom prst="rect">
              <a:avLst/>
            </a:prstGeom>
            <a:gradFill rotWithShape="0">
              <a:gsLst>
                <a:gs pos="0">
                  <a:srgbClr val="FFC000"/>
                </a:gs>
                <a:gs pos="25000">
                  <a:srgbClr val="E46C0A"/>
                </a:gs>
                <a:gs pos="50000">
                  <a:srgbClr val="FFC000"/>
                </a:gs>
                <a:gs pos="75000">
                  <a:srgbClr val="E46C0A"/>
                </a:gs>
                <a:gs pos="100000">
                  <a:srgbClr val="FFC000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699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8621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193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7765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33738" indent="1588" defTabSz="4699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6" name="Номер слайда 25"/>
          <p:cNvSpPr>
            <a:spLocks noGrp="1"/>
          </p:cNvSpPr>
          <p:nvPr>
            <p:ph type="sldNum" sz="quarter" idx="10"/>
          </p:nvPr>
        </p:nvSpPr>
        <p:spPr>
          <a:xfrm>
            <a:off x="11449053" y="6417740"/>
            <a:ext cx="338667" cy="179917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lvl1pPr algn="ctr" eaLnBrk="1" hangingPunct="1">
              <a:defRPr sz="1100">
                <a:solidFill>
                  <a:srgbClr val="047CC4"/>
                </a:solidFill>
                <a:cs typeface="Arial"/>
              </a:defRPr>
            </a:lvl1pPr>
          </a:lstStyle>
          <a:p>
            <a:pPr>
              <a:defRPr/>
            </a:pPr>
            <a:fld id="{FE537291-44B3-40FF-9E07-2A1A31F5BC62}" type="slidenum">
              <a:rPr lang="ru-RU">
                <a:latin typeface="Arial" charset="0"/>
              </a:rPr>
              <a:pPr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5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9EAEE"/>
            </a:gs>
            <a:gs pos="12000">
              <a:srgbClr val="F6F7F9"/>
            </a:gs>
            <a:gs pos="22000">
              <a:srgbClr val="E9EAEE"/>
            </a:gs>
            <a:gs pos="34000">
              <a:srgbClr val="E9EAEE"/>
            </a:gs>
            <a:gs pos="42999">
              <a:srgbClr val="F6F7F9"/>
            </a:gs>
            <a:gs pos="59000">
              <a:srgbClr val="E9EAEE"/>
            </a:gs>
            <a:gs pos="69000">
              <a:srgbClr val="FAFAFA"/>
            </a:gs>
            <a:gs pos="78999">
              <a:srgbClr val="E9EAEE"/>
            </a:gs>
            <a:gs pos="87161">
              <a:srgbClr val="E9EAEE"/>
            </a:gs>
            <a:gs pos="94000">
              <a:srgbClr val="F6F7F9"/>
            </a:gs>
            <a:gs pos="100000">
              <a:srgbClr val="F6F7F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22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  <p:sldLayoutId id="2147485910" r:id="rId2"/>
    <p:sldLayoutId id="2147485911" r:id="rId3"/>
    <p:sldLayoutId id="2147485912" r:id="rId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5pPr>
      <a:lvl6pPr marL="491044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6pPr>
      <a:lvl7pPr marL="982082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7pPr>
      <a:lvl8pPr marL="1473126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8pPr>
      <a:lvl9pPr marL="1964166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8235" indent="-368235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97844" indent="-30686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27452" indent="-245491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718434" indent="-245491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209411" indent="-245491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700728" indent="-245527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191763" indent="-245527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682804" indent="-245527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4173846" indent="-245527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91044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82082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73126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166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189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46246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37285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928328" algn="l" defTabSz="9820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978" y="0"/>
            <a:ext cx="10614417" cy="77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ОСОБЕННОСТИ ПРЕБЫВАНИЯ НА ЛЬДУ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0" y="6481520"/>
            <a:ext cx="338667" cy="177800"/>
          </a:xfrm>
        </p:spPr>
        <p:txBody>
          <a:bodyPr/>
          <a:lstStyle/>
          <a:p>
            <a:pPr>
              <a:defRPr/>
            </a:pPr>
            <a:fld id="{CCCF8E5E-4DA3-4C04-B9A1-73317D1DC97F}" type="slidenum">
              <a:rPr lang="ru-RU" smtClean="0">
                <a:latin typeface="Arial" charset="0"/>
              </a:rPr>
              <a:pPr>
                <a:defRPr/>
              </a:pPr>
              <a:t>1</a:t>
            </a:fld>
            <a:endParaRPr lang="ru-RU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667" y="792260"/>
            <a:ext cx="115527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условием безопасного пребывания человека на льду является соответствие толщины льда прилагаемой нагрузке: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безопасная толщина льда для одного человека не менее 7 см;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безопасная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толщина льда для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одиночного катания на коньках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см, а для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массового катания 25 см 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безопасная толщина льда для совершения пешей переправы 15 см и более;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безопасная толщина льда для проезда автомобилей не менее 30 см.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безопасного пребывания человека в воде: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 температуре воды +24°С время безопасного пребывания 7-9 часов,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 температуре воды +5 - +15°С - от 3,5 часов до 4,5 часов;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температура воды +2 - +3°С оказывается смертельной для человека через 10-15 мин;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 температуре воды -2°С – смерть может наступить через 5-8 мин.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льда: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прочный: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прозрачный лёд с зеленоватым или синеватым оттенком;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открытом бесснежном пространстве лёд всегда толще.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онкий (опасный):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цвет льда молочно-мутный, серый лёд, обычно ноздреватый и пористый, такой лёд обрушивается без предупреждающего потрескивания;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лёд, покрытый снегом (снег, выпавший на только что образовавшийся лёд, помимо того, что маскирует полыньи, замедляет рост ледяного покрова);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лёд более тонок на течении, особенно быстром, на глубоких и открытых для ветра местах; над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торфяным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дном; у болотистых берегов; в местах выхода подводных ключей; под мостами; в узких протоках; вблизи мест сброса в водоемы теплых и горячих вод промышленных и коммунальных предприятий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у работающих гидротехнических сооружений;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местах, где растет камыш, тростник и другие водные растения.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8233" y="5652826"/>
            <a:ext cx="11319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ЗАПРЕЩАЕТСЯ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выходить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лед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алкогольного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опьянения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прыгать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бегать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льду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собираться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людей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точке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выходить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тонкий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лед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образовался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реках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быстрым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8643" y="1129312"/>
            <a:ext cx="2231898" cy="14361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7000" y="2565436"/>
            <a:ext cx="2678861" cy="14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5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68" y="0"/>
            <a:ext cx="11221728" cy="77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ПРАВИЛА БЕЗОПАСНОСТИ НА ЛЬДУ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0" y="6481520"/>
            <a:ext cx="338667" cy="177800"/>
          </a:xfrm>
        </p:spPr>
        <p:txBody>
          <a:bodyPr/>
          <a:lstStyle/>
          <a:p>
            <a:pPr>
              <a:defRPr/>
            </a:pPr>
            <a:fld id="{CCCF8E5E-4DA3-4C04-B9A1-73317D1DC97F}" type="slidenum">
              <a:rPr lang="ru-RU" smtClean="0">
                <a:latin typeface="Arial" charset="0"/>
              </a:rPr>
              <a:pPr>
                <a:defRPr/>
              </a:pPr>
              <a:t>2</a:t>
            </a:fld>
            <a:endParaRPr lang="ru-RU" dirty="0">
              <a:latin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85" y="822225"/>
            <a:ext cx="10272582" cy="561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0" y="1"/>
            <a:ext cx="11276235" cy="7735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 ДЕЛАТЬ, ЕСЛИ ВЫ ПРОВАЛИЛИСЬ ПОД ЛЕД</a:t>
            </a:r>
            <a:endParaRPr lang="ru-RU" sz="2800" dirty="0"/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9105" y="6415617"/>
            <a:ext cx="338667" cy="179916"/>
          </a:xfrm>
          <a:prstGeom prst="roundRect">
            <a:avLst>
              <a:gd name="adj" fmla="val 18375"/>
            </a:avLst>
          </a:prstGeom>
          <a:solidFill>
            <a:srgbClr val="FFC000"/>
          </a:solidFill>
        </p:spPr>
        <p:txBody>
          <a:bodyPr lIns="0" tIns="0" rIns="0" bIns="0" anchor="ctr"/>
          <a:lstStyle>
            <a:defPPr>
              <a:defRPr lang="ru-RU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047CC4"/>
                </a:solidFill>
                <a:latin typeface="Arial" panose="020B0604020202020204" pitchFamily="34" charset="0"/>
                <a:ea typeface="+mn-ea"/>
                <a:cs typeface="Arial"/>
              </a:defRPr>
            </a:lvl1pPr>
            <a:lvl2pPr marL="334922" indent="122225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71433" indent="242859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7936" indent="363498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42858" indent="485715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718" algn="l" defTabSz="914286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2858" algn="l" defTabSz="914286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000" algn="l" defTabSz="914286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143" algn="l" defTabSz="914286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dirty="0" smtClean="0">
                <a:latin typeface="Arial" charset="0"/>
              </a:rPr>
              <a:t>2</a:t>
            </a:r>
            <a:endParaRPr lang="ru-RU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667" y="990600"/>
            <a:ext cx="671545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паниковать;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делать резких движений, стабилизировать дыхание;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раскинуть руки в стороны и постараться зацепиться за кромку льда, чтобы не погрузиться с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головой;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перебраться к тому краю полыньи, где течение не увлечет Вас под лед;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Попытаться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осторожно, не обламывая кромку, без резких движений, наползая грудью, лечь на край льда, забросить на него одну, а затем и другую ногу.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 выдержал, медленно, откатиться от кромки и ползти к берегу; передвигаться нужно в ту сторону, откуда пришли, ведь там лед уже проверен на прочность.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7052" y="1467778"/>
            <a:ext cx="5264882" cy="40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9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68" y="0"/>
            <a:ext cx="11221728" cy="77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ОФИЦИАЛЬНЫЙ ИНТЕРНЕТ-ПОРТАЛ МЧС РОССИИ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0" y="6481520"/>
            <a:ext cx="338667" cy="177800"/>
          </a:xfrm>
        </p:spPr>
        <p:txBody>
          <a:bodyPr/>
          <a:lstStyle/>
          <a:p>
            <a:pPr>
              <a:defRPr/>
            </a:pPr>
            <a:fld id="{CCCF8E5E-4DA3-4C04-B9A1-73317D1DC97F}" type="slidenum">
              <a:rPr lang="ru-RU" smtClean="0">
                <a:latin typeface="Arial" charset="0"/>
              </a:rPr>
              <a:pPr>
                <a:defRPr/>
              </a:pPr>
              <a:t>4</a:t>
            </a:fld>
            <a:endParaRPr lang="ru-RU" dirty="0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667" y="1326360"/>
            <a:ext cx="113199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информацией по правилам поведения на льду можно ознакомиться на сайте МЧС России по адресу: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https://mchs.gov.ru/deyatelnost/bezopasnost-grazhdan/pravila-povedeniya-na-ldu-i-vyezd-na-perepravu_7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9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42530</TotalTime>
  <Words>470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1_Оформление по умолчанию</vt:lpstr>
      <vt:lpstr>ОСОБЕННОСТИ ПРЕБЫВАНИЯ НА ЛЬДУ</vt:lpstr>
      <vt:lpstr>ПРАВИЛА БЕЗОПАСНОСТИ НА ЛЬДУ</vt:lpstr>
      <vt:lpstr>ЧТО ДЕЛАТЬ, ЕСЛИ ВЫ ПРОВАЛИЛИСЬ ПОД ЛЕД</vt:lpstr>
      <vt:lpstr>ОФИЦИАЛЬНЫЙ ИНТЕРНЕТ-ПОРТАЛ МЧС РОССИИ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Запрягаев Руслан Алексеевич</cp:lastModifiedBy>
  <cp:revision>2195</cp:revision>
  <cp:lastPrinted>2021-09-02T09:26:07Z</cp:lastPrinted>
  <dcterms:created xsi:type="dcterms:W3CDTF">2012-08-30T13:06:00Z</dcterms:created>
  <dcterms:modified xsi:type="dcterms:W3CDTF">2023-01-11T05:38:58Z</dcterms:modified>
</cp:coreProperties>
</file>